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1" r:id="rId5"/>
  </p:sldIdLst>
  <p:sldSz cx="6858000" cy="9906000" type="A4"/>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AEE5"/>
    <a:srgbClr val="75CCEF"/>
    <a:srgbClr val="BEE7F8"/>
    <a:srgbClr val="FFFFFF"/>
    <a:srgbClr val="CCECFF"/>
    <a:srgbClr val="FFD5E5"/>
    <a:srgbClr val="8F0038"/>
    <a:srgbClr val="FFA7C9"/>
    <a:srgbClr val="404040"/>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9" autoAdjust="0"/>
    <p:restoredTop sz="94660"/>
  </p:normalViewPr>
  <p:slideViewPr>
    <p:cSldViewPr snapToGrid="0">
      <p:cViewPr varScale="1">
        <p:scale>
          <a:sx n="50" d="100"/>
          <a:sy n="50" d="100"/>
        </p:scale>
        <p:origin x="2718" y="6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987" cy="509954"/>
          </a:xfrm>
          <a:prstGeom prst="rect">
            <a:avLst/>
          </a:prstGeom>
        </p:spPr>
        <p:txBody>
          <a:bodyPr vert="horz" lIns="94666" tIns="47333" rIns="94666" bIns="473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5226" y="0"/>
            <a:ext cx="3047330" cy="509954"/>
          </a:xfrm>
          <a:prstGeom prst="rect">
            <a:avLst/>
          </a:prstGeom>
        </p:spPr>
        <p:txBody>
          <a:bodyPr vert="horz" lIns="94666" tIns="47333" rIns="94666" bIns="47333" rtlCol="0"/>
          <a:lstStyle>
            <a:lvl1pPr algn="r">
              <a:defRPr sz="1200"/>
            </a:lvl1pPr>
          </a:lstStyle>
          <a:p>
            <a:fld id="{E4AF2AB8-91A0-4F1D-AC35-5A1C11A955EB}" type="datetimeFigureOut">
              <a:rPr kumimoji="1" lang="ja-JP" altLang="en-US" smtClean="0"/>
              <a:t>2022/6/13</a:t>
            </a:fld>
            <a:endParaRPr kumimoji="1" lang="ja-JP" altLang="en-US"/>
          </a:p>
        </p:txBody>
      </p:sp>
      <p:sp>
        <p:nvSpPr>
          <p:cNvPr id="4" name="スライド イメージ プレースホルダー 3"/>
          <p:cNvSpPr>
            <a:spLocks noGrp="1" noRot="1" noChangeAspect="1"/>
          </p:cNvSpPr>
          <p:nvPr>
            <p:ph type="sldImg" idx="2"/>
          </p:nvPr>
        </p:nvSpPr>
        <p:spPr>
          <a:xfrm>
            <a:off x="2330450" y="1271588"/>
            <a:ext cx="2374900" cy="3429000"/>
          </a:xfrm>
          <a:prstGeom prst="rect">
            <a:avLst/>
          </a:prstGeom>
          <a:noFill/>
          <a:ln w="12700">
            <a:solidFill>
              <a:prstClr val="black"/>
            </a:solidFill>
          </a:ln>
        </p:spPr>
        <p:txBody>
          <a:bodyPr vert="horz" lIns="94666" tIns="47333" rIns="94666" bIns="47333" rtlCol="0" anchor="ctr"/>
          <a:lstStyle/>
          <a:p>
            <a:endParaRPr lang="ja-JP" altLang="en-US"/>
          </a:p>
        </p:txBody>
      </p:sp>
      <p:sp>
        <p:nvSpPr>
          <p:cNvPr id="5" name="ノート プレースホルダー 4"/>
          <p:cNvSpPr>
            <a:spLocks noGrp="1"/>
          </p:cNvSpPr>
          <p:nvPr>
            <p:ph type="body" sz="quarter" idx="3"/>
          </p:nvPr>
        </p:nvSpPr>
        <p:spPr>
          <a:xfrm>
            <a:off x="704250" y="4891967"/>
            <a:ext cx="5627370" cy="4002814"/>
          </a:xfrm>
          <a:prstGeom prst="rect">
            <a:avLst/>
          </a:prstGeom>
        </p:spPr>
        <p:txBody>
          <a:bodyPr vert="horz" lIns="94666" tIns="47333" rIns="94666" bIns="473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4810"/>
            <a:ext cx="3048987" cy="509954"/>
          </a:xfrm>
          <a:prstGeom prst="rect">
            <a:avLst/>
          </a:prstGeom>
        </p:spPr>
        <p:txBody>
          <a:bodyPr vert="horz" lIns="94666" tIns="47333" rIns="94666" bIns="473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5226" y="9654810"/>
            <a:ext cx="3047330" cy="509954"/>
          </a:xfrm>
          <a:prstGeom prst="rect">
            <a:avLst/>
          </a:prstGeom>
        </p:spPr>
        <p:txBody>
          <a:bodyPr vert="horz" lIns="94666" tIns="47333" rIns="94666" bIns="47333" rtlCol="0" anchor="b"/>
          <a:lstStyle>
            <a:lvl1pPr algn="r">
              <a:defRPr sz="1200"/>
            </a:lvl1pPr>
          </a:lstStyle>
          <a:p>
            <a:fld id="{9182FFB0-64CA-4D57-B90F-95F3AB85F27E}" type="slidenum">
              <a:rPr kumimoji="1" lang="ja-JP" altLang="en-US" smtClean="0"/>
              <a:t>‹#›</a:t>
            </a:fld>
            <a:endParaRPr kumimoji="1" lang="ja-JP" altLang="en-US"/>
          </a:p>
        </p:txBody>
      </p:sp>
    </p:spTree>
    <p:extLst>
      <p:ext uri="{BB962C8B-B14F-4D97-AF65-F5344CB8AC3E}">
        <p14:creationId xmlns:p14="http://schemas.microsoft.com/office/powerpoint/2010/main" val="3216270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1692199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1777492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117890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252633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25297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3314072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5812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294015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1437200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309329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CFF228-5AD7-4C25-89ED-C8FA5F78CE88}" type="datetimeFigureOut">
              <a:rPr kumimoji="1" lang="ja-JP" altLang="en-US" smtClean="0"/>
              <a:pPr/>
              <a:t>2022/6/13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5D82B1-AA88-46AA-A043-16AD47F922EC}" type="slidenum">
              <a:rPr kumimoji="1" lang="ja-JP" altLang="en-US" smtClean="0"/>
              <a:pPr/>
              <a:t>‹#›</a:t>
            </a:fld>
            <a:endParaRPr kumimoji="1" lang="ja-JP" altLang="en-US"/>
          </a:p>
        </p:txBody>
      </p:sp>
    </p:spTree>
    <p:extLst>
      <p:ext uri="{BB962C8B-B14F-4D97-AF65-F5344CB8AC3E}">
        <p14:creationId xmlns:p14="http://schemas.microsoft.com/office/powerpoint/2010/main" val="369561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CFF228-5AD7-4C25-89ED-C8FA5F78CE88}" type="datetimeFigureOut">
              <a:rPr kumimoji="1" lang="ja-JP" altLang="en-US" smtClean="0"/>
              <a:pPr/>
              <a:t>2022/6/13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5D82B1-AA88-46AA-A043-16AD47F922EC}" type="slidenum">
              <a:rPr kumimoji="1" lang="ja-JP" altLang="en-US" smtClean="0"/>
              <a:pPr/>
              <a:t>‹#›</a:t>
            </a:fld>
            <a:endParaRPr kumimoji="1" lang="ja-JP" altLang="en-US"/>
          </a:p>
        </p:txBody>
      </p:sp>
      <p:grpSp>
        <p:nvGrpSpPr>
          <p:cNvPr id="7" name="グループ化 6">
            <a:extLst>
              <a:ext uri="{FF2B5EF4-FFF2-40B4-BE49-F238E27FC236}">
                <a16:creationId xmlns:a16="http://schemas.microsoft.com/office/drawing/2014/main" id="{3BE97A72-F021-4D44-8842-BFA00C77BA87}"/>
              </a:ext>
            </a:extLst>
          </p:cNvPr>
          <p:cNvGrpSpPr/>
          <p:nvPr userDrawn="1"/>
        </p:nvGrpSpPr>
        <p:grpSpPr>
          <a:xfrm>
            <a:off x="0" y="0"/>
            <a:ext cx="6858000" cy="9906000"/>
            <a:chOff x="0" y="0"/>
            <a:chExt cx="6858000" cy="9906000"/>
          </a:xfrm>
          <a:pattFill prst="wave">
            <a:fgClr>
              <a:srgbClr val="20AEE5"/>
            </a:fgClr>
            <a:bgClr>
              <a:schemeClr val="bg1"/>
            </a:bgClr>
          </a:pattFill>
        </p:grpSpPr>
        <p:sp>
          <p:nvSpPr>
            <p:cNvPr id="8" name="正方形/長方形 7">
              <a:extLst>
                <a:ext uri="{FF2B5EF4-FFF2-40B4-BE49-F238E27FC236}">
                  <a16:creationId xmlns:a16="http://schemas.microsoft.com/office/drawing/2014/main" id="{B6A031D8-776A-4D4B-941E-D6D99C91F79C}"/>
                </a:ext>
              </a:extLst>
            </p:cNvPr>
            <p:cNvSpPr/>
            <p:nvPr/>
          </p:nvSpPr>
          <p:spPr>
            <a:xfrm>
              <a:off x="0" y="0"/>
              <a:ext cx="6858000" cy="990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C4539101-3CA1-49C6-A49B-4CEF5AF45CBC}"/>
                </a:ext>
              </a:extLst>
            </p:cNvPr>
            <p:cNvSpPr/>
            <p:nvPr/>
          </p:nvSpPr>
          <p:spPr>
            <a:xfrm>
              <a:off x="171450" y="152400"/>
              <a:ext cx="6515100" cy="95662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grpSp>
      <p:sp>
        <p:nvSpPr>
          <p:cNvPr id="10" name="正方形/長方形 9">
            <a:extLst>
              <a:ext uri="{FF2B5EF4-FFF2-40B4-BE49-F238E27FC236}">
                <a16:creationId xmlns:a16="http://schemas.microsoft.com/office/drawing/2014/main" id="{D733B014-7B4D-46DF-9118-7E5BC7130F89}"/>
              </a:ext>
            </a:extLst>
          </p:cNvPr>
          <p:cNvSpPr/>
          <p:nvPr userDrawn="1"/>
        </p:nvSpPr>
        <p:spPr>
          <a:xfrm>
            <a:off x="228600" y="209900"/>
            <a:ext cx="6400800" cy="951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53917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forms.gle/Cxacg1HjRuD6ykLYA"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05767" y="2960546"/>
            <a:ext cx="6097401" cy="757130"/>
          </a:xfrm>
          <a:prstGeom prst="rect">
            <a:avLst/>
          </a:prstGeom>
        </p:spPr>
        <p:txBody>
          <a:bodyPr wrap="square">
            <a:spAutoFit/>
          </a:bodyPr>
          <a:lstStyle/>
          <a:p>
            <a:pPr>
              <a:lnSpc>
                <a:spcPct val="120000"/>
              </a:lnSpc>
              <a:spcAft>
                <a:spcPts val="0"/>
              </a:spcAft>
            </a:pPr>
            <a:r>
              <a:rPr lang="ja-JP" altLang="en-US"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rPr>
              <a:t>限られた予算やマンパワーでより良い人材を採用するにはどうすれば良いか？</a:t>
            </a:r>
            <a:endParaRPr lang="en-US" altLang="ja-JP"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a:lnSpc>
                <a:spcPct val="120000"/>
              </a:lnSpc>
              <a:spcAft>
                <a:spcPts val="0"/>
              </a:spcAft>
            </a:pPr>
            <a:r>
              <a:rPr lang="ja-JP" altLang="en-US"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rPr>
              <a:t>他の地方自治体ではどのような成功例があるのか？など、</a:t>
            </a:r>
            <a:endParaRPr lang="en-US" altLang="ja-JP"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a:p>
            <a:pPr>
              <a:lnSpc>
                <a:spcPct val="120000"/>
              </a:lnSpc>
              <a:spcAft>
                <a:spcPts val="0"/>
              </a:spcAft>
            </a:pPr>
            <a:r>
              <a:rPr lang="ja-JP" altLang="en-US"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rPr>
              <a:t>より有効な採用活動を行うためのヒントをご案内します。</a:t>
            </a:r>
            <a:endParaRPr lang="ja-JP" altLang="ja-JP" sz="1200" b="1" kern="100" dirty="0">
              <a:solidFill>
                <a:schemeClr val="tx1">
                  <a:lumMod val="75000"/>
                  <a:lumOff val="25000"/>
                </a:schemeClr>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5" name="正方形/長方形 24"/>
          <p:cNvSpPr/>
          <p:nvPr/>
        </p:nvSpPr>
        <p:spPr>
          <a:xfrm>
            <a:off x="364992" y="278692"/>
            <a:ext cx="6128016" cy="711086"/>
          </a:xfrm>
          <a:prstGeom prst="rect">
            <a:avLst/>
          </a:prstGeom>
          <a:solidFill>
            <a:srgbClr val="20AE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bg1"/>
              </a:solidFill>
              <a:latin typeface="游ゴシック Medium" panose="020B0500000000000000" pitchFamily="50" charset="-128"/>
              <a:ea typeface="游ゴシック Medium" panose="020B0500000000000000" pitchFamily="50" charset="-128"/>
            </a:endParaRPr>
          </a:p>
        </p:txBody>
      </p:sp>
      <p:sp>
        <p:nvSpPr>
          <p:cNvPr id="33" name="正方形/長方形 32"/>
          <p:cNvSpPr/>
          <p:nvPr/>
        </p:nvSpPr>
        <p:spPr>
          <a:xfrm>
            <a:off x="681615" y="3790067"/>
            <a:ext cx="5814972" cy="615703"/>
          </a:xfrm>
          <a:prstGeom prst="rect">
            <a:avLst/>
          </a:prstGeom>
          <a:solidFill>
            <a:srgbClr val="BE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p:cNvSpPr/>
          <p:nvPr/>
        </p:nvSpPr>
        <p:spPr>
          <a:xfrm>
            <a:off x="364991" y="3779720"/>
            <a:ext cx="674107" cy="634006"/>
          </a:xfrm>
          <a:prstGeom prst="ellipse">
            <a:avLst/>
          </a:prstGeom>
          <a:solidFill>
            <a:schemeClr val="bg1"/>
          </a:solidFill>
          <a:ln w="38100">
            <a:solidFill>
              <a:srgbClr val="75CC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rgbClr val="F29B76"/>
              </a:solidFill>
            </a:endParaRPr>
          </a:p>
        </p:txBody>
      </p:sp>
      <p:sp>
        <p:nvSpPr>
          <p:cNvPr id="37" name="正方形/長方形 36"/>
          <p:cNvSpPr/>
          <p:nvPr/>
        </p:nvSpPr>
        <p:spPr>
          <a:xfrm>
            <a:off x="371685" y="3856050"/>
            <a:ext cx="648569" cy="500137"/>
          </a:xfrm>
          <a:prstGeom prst="rect">
            <a:avLst/>
          </a:prstGeom>
          <a:ln>
            <a:noFill/>
          </a:ln>
        </p:spPr>
        <p:txBody>
          <a:bodyPr wrap="square">
            <a:spAutoFit/>
          </a:bodyPr>
          <a:lstStyle/>
          <a:p>
            <a:pPr algn="ctr"/>
            <a:r>
              <a:rPr lang="ja-JP" altLang="en-US" sz="1050" b="1" dirty="0">
                <a:solidFill>
                  <a:srgbClr val="20AEE5"/>
                </a:solidFill>
                <a:latin typeface="游ゴシック" panose="020B0400000000000000" pitchFamily="50" charset="-128"/>
                <a:ea typeface="游ゴシック" panose="020B0400000000000000" pitchFamily="50" charset="-128"/>
              </a:rPr>
              <a:t>特長</a:t>
            </a:r>
            <a:br>
              <a:rPr lang="en-US" altLang="ja-JP" sz="1600" b="1" dirty="0">
                <a:solidFill>
                  <a:srgbClr val="20AEE5"/>
                </a:solidFill>
                <a:latin typeface="游ゴシック" panose="020B0400000000000000" pitchFamily="50" charset="-128"/>
                <a:ea typeface="游ゴシック" panose="020B0400000000000000" pitchFamily="50" charset="-128"/>
              </a:rPr>
            </a:br>
            <a:r>
              <a:rPr lang="ja-JP" altLang="en-US" sz="1600" b="1" dirty="0">
                <a:solidFill>
                  <a:srgbClr val="20AEE5"/>
                </a:solidFill>
                <a:latin typeface="游ゴシック" panose="020B0400000000000000" pitchFamily="50" charset="-128"/>
                <a:ea typeface="游ゴシック" panose="020B0400000000000000" pitchFamily="50" charset="-128"/>
              </a:rPr>
              <a:t>１</a:t>
            </a:r>
          </a:p>
        </p:txBody>
      </p:sp>
      <p:sp>
        <p:nvSpPr>
          <p:cNvPr id="43" name="正方形/長方形 42"/>
          <p:cNvSpPr/>
          <p:nvPr/>
        </p:nvSpPr>
        <p:spPr>
          <a:xfrm>
            <a:off x="1062577" y="3958370"/>
            <a:ext cx="5386701" cy="323165"/>
          </a:xfrm>
          <a:prstGeom prst="rect">
            <a:avLst/>
          </a:prstGeom>
        </p:spPr>
        <p:txBody>
          <a:bodyPr wrap="square">
            <a:spAutoFit/>
          </a:bodyPr>
          <a:lstStyle/>
          <a:p>
            <a:pPr algn="just">
              <a:spcAft>
                <a:spcPts val="0"/>
              </a:spcAft>
            </a:pPr>
            <a:r>
              <a:rPr lang="ja-JP" altLang="en-US" sz="1500" b="1" kern="100" dirty="0">
                <a:latin typeface="游ゴシック" panose="020B0400000000000000" pitchFamily="50" charset="-128"/>
                <a:ea typeface="游ゴシック" panose="020B0400000000000000" pitchFamily="50" charset="-128"/>
                <a:cs typeface="Times New Roman" panose="02020603050405020304" pitchFamily="18" charset="0"/>
              </a:rPr>
              <a:t>採用における企業の魅力を高めるプロのノウハウがわかる！</a:t>
            </a:r>
            <a:endParaRPr lang="ja-JP" altLang="ja-JP" sz="15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4" name="正方形/長方形 33"/>
          <p:cNvSpPr/>
          <p:nvPr/>
        </p:nvSpPr>
        <p:spPr>
          <a:xfrm>
            <a:off x="681614" y="4522639"/>
            <a:ext cx="5814972" cy="615703"/>
          </a:xfrm>
          <a:prstGeom prst="rect">
            <a:avLst/>
          </a:prstGeom>
          <a:solidFill>
            <a:srgbClr val="BE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p:cNvSpPr/>
          <p:nvPr/>
        </p:nvSpPr>
        <p:spPr>
          <a:xfrm>
            <a:off x="364991" y="4510107"/>
            <a:ext cx="674107" cy="634006"/>
          </a:xfrm>
          <a:prstGeom prst="ellipse">
            <a:avLst/>
          </a:prstGeom>
          <a:solidFill>
            <a:schemeClr val="bg1"/>
          </a:solidFill>
          <a:ln w="38100">
            <a:solidFill>
              <a:srgbClr val="75CC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rgbClr val="F29B76"/>
              </a:solidFill>
            </a:endParaRPr>
          </a:p>
        </p:txBody>
      </p:sp>
      <p:sp>
        <p:nvSpPr>
          <p:cNvPr id="39" name="正方形/長方形 38"/>
          <p:cNvSpPr/>
          <p:nvPr/>
        </p:nvSpPr>
        <p:spPr>
          <a:xfrm>
            <a:off x="384042" y="4598794"/>
            <a:ext cx="648569" cy="500137"/>
          </a:xfrm>
          <a:prstGeom prst="rect">
            <a:avLst/>
          </a:prstGeom>
          <a:ln>
            <a:noFill/>
          </a:ln>
        </p:spPr>
        <p:txBody>
          <a:bodyPr wrap="square">
            <a:spAutoFit/>
          </a:bodyPr>
          <a:lstStyle/>
          <a:p>
            <a:pPr algn="ctr"/>
            <a:r>
              <a:rPr lang="ja-JP" altLang="en-US" sz="1050" b="1" dirty="0">
                <a:solidFill>
                  <a:srgbClr val="20AEE5"/>
                </a:solidFill>
                <a:latin typeface="游ゴシック" panose="020B0400000000000000" pitchFamily="50" charset="-128"/>
                <a:ea typeface="游ゴシック" panose="020B0400000000000000" pitchFamily="50" charset="-128"/>
              </a:rPr>
              <a:t>特長</a:t>
            </a:r>
            <a:br>
              <a:rPr lang="en-US" altLang="ja-JP" sz="1600" b="1" dirty="0">
                <a:solidFill>
                  <a:srgbClr val="20AEE5"/>
                </a:solidFill>
                <a:latin typeface="游ゴシック" panose="020B0400000000000000" pitchFamily="50" charset="-128"/>
                <a:ea typeface="游ゴシック" panose="020B0400000000000000" pitchFamily="50" charset="-128"/>
              </a:rPr>
            </a:br>
            <a:r>
              <a:rPr lang="ja-JP" altLang="en-US" sz="1600" b="1" dirty="0">
                <a:solidFill>
                  <a:srgbClr val="20AEE5"/>
                </a:solidFill>
                <a:latin typeface="游ゴシック" panose="020B0400000000000000" pitchFamily="50" charset="-128"/>
                <a:ea typeface="游ゴシック" panose="020B0400000000000000" pitchFamily="50" charset="-128"/>
              </a:rPr>
              <a:t>２</a:t>
            </a:r>
          </a:p>
        </p:txBody>
      </p:sp>
      <p:sp>
        <p:nvSpPr>
          <p:cNvPr id="44" name="正方形/長方形 43"/>
          <p:cNvSpPr/>
          <p:nvPr/>
        </p:nvSpPr>
        <p:spPr>
          <a:xfrm>
            <a:off x="1062577" y="4692269"/>
            <a:ext cx="5202834" cy="323165"/>
          </a:xfrm>
          <a:prstGeom prst="rect">
            <a:avLst/>
          </a:prstGeom>
        </p:spPr>
        <p:txBody>
          <a:bodyPr wrap="square">
            <a:spAutoFit/>
          </a:bodyPr>
          <a:lstStyle/>
          <a:p>
            <a:pPr>
              <a:spcAft>
                <a:spcPts val="0"/>
              </a:spcAft>
            </a:pPr>
            <a:r>
              <a:rPr lang="ja-JP" altLang="en-US" sz="1500" b="1" kern="100" spc="60" dirty="0">
                <a:latin typeface="游ゴシック" panose="020B0400000000000000" pitchFamily="50" charset="-128"/>
                <a:ea typeface="游ゴシック" panose="020B0400000000000000" pitchFamily="50" charset="-128"/>
                <a:cs typeface="Times New Roman" panose="02020603050405020304" pitchFamily="18" charset="0"/>
              </a:rPr>
              <a:t>他の地方自治体での採用活動の成功事例がわかる！</a:t>
            </a:r>
            <a:endParaRPr lang="ja-JP" altLang="ja-JP" sz="1500" b="1" kern="100" spc="6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5" name="正方形/長方形 34"/>
          <p:cNvSpPr/>
          <p:nvPr/>
        </p:nvSpPr>
        <p:spPr>
          <a:xfrm>
            <a:off x="705310" y="5255209"/>
            <a:ext cx="5814972" cy="615703"/>
          </a:xfrm>
          <a:prstGeom prst="rect">
            <a:avLst/>
          </a:prstGeom>
          <a:solidFill>
            <a:srgbClr val="BE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楕円 40"/>
          <p:cNvSpPr/>
          <p:nvPr/>
        </p:nvSpPr>
        <p:spPr>
          <a:xfrm>
            <a:off x="364991" y="5230198"/>
            <a:ext cx="674107" cy="634006"/>
          </a:xfrm>
          <a:prstGeom prst="ellipse">
            <a:avLst/>
          </a:prstGeom>
          <a:solidFill>
            <a:schemeClr val="bg1"/>
          </a:solidFill>
          <a:ln w="38100">
            <a:solidFill>
              <a:srgbClr val="75CC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rgbClr val="F29B76"/>
              </a:solidFill>
            </a:endParaRPr>
          </a:p>
        </p:txBody>
      </p:sp>
      <p:sp>
        <p:nvSpPr>
          <p:cNvPr id="42" name="正方形/長方形 41"/>
          <p:cNvSpPr/>
          <p:nvPr/>
        </p:nvSpPr>
        <p:spPr>
          <a:xfrm>
            <a:off x="384042" y="5331243"/>
            <a:ext cx="648569" cy="500137"/>
          </a:xfrm>
          <a:prstGeom prst="rect">
            <a:avLst/>
          </a:prstGeom>
          <a:ln>
            <a:noFill/>
          </a:ln>
        </p:spPr>
        <p:txBody>
          <a:bodyPr wrap="square">
            <a:spAutoFit/>
          </a:bodyPr>
          <a:lstStyle/>
          <a:p>
            <a:pPr algn="ctr"/>
            <a:r>
              <a:rPr lang="ja-JP" altLang="en-US" sz="1050" b="1" dirty="0">
                <a:solidFill>
                  <a:srgbClr val="20AEE5"/>
                </a:solidFill>
                <a:latin typeface="游ゴシック" panose="020B0400000000000000" pitchFamily="50" charset="-128"/>
                <a:ea typeface="游ゴシック" panose="020B0400000000000000" pitchFamily="50" charset="-128"/>
              </a:rPr>
              <a:t>特長</a:t>
            </a:r>
            <a:br>
              <a:rPr lang="en-US" altLang="ja-JP" sz="1600" b="1" dirty="0">
                <a:solidFill>
                  <a:srgbClr val="20AEE5"/>
                </a:solidFill>
                <a:latin typeface="游ゴシック" panose="020B0400000000000000" pitchFamily="50" charset="-128"/>
                <a:ea typeface="游ゴシック" panose="020B0400000000000000" pitchFamily="50" charset="-128"/>
              </a:rPr>
            </a:br>
            <a:r>
              <a:rPr lang="ja-JP" altLang="en-US" sz="1600" b="1" dirty="0">
                <a:solidFill>
                  <a:srgbClr val="20AEE5"/>
                </a:solidFill>
                <a:latin typeface="游ゴシック" panose="020B0400000000000000" pitchFamily="50" charset="-128"/>
                <a:ea typeface="游ゴシック" panose="020B0400000000000000" pitchFamily="50" charset="-128"/>
              </a:rPr>
              <a:t>３</a:t>
            </a:r>
          </a:p>
        </p:txBody>
      </p:sp>
      <p:sp>
        <p:nvSpPr>
          <p:cNvPr id="45" name="正方形/長方形 44"/>
          <p:cNvSpPr/>
          <p:nvPr/>
        </p:nvSpPr>
        <p:spPr>
          <a:xfrm>
            <a:off x="1062577" y="5292066"/>
            <a:ext cx="5416666" cy="553998"/>
          </a:xfrm>
          <a:prstGeom prst="rect">
            <a:avLst/>
          </a:prstGeom>
        </p:spPr>
        <p:txBody>
          <a:bodyPr wrap="square">
            <a:spAutoFit/>
          </a:bodyPr>
          <a:lstStyle/>
          <a:p>
            <a:pPr algn="just">
              <a:spcAft>
                <a:spcPts val="0"/>
              </a:spcAft>
            </a:pPr>
            <a:r>
              <a:rPr lang="ja-JP" altLang="en-US" sz="1500" b="1" kern="100" spc="60" dirty="0">
                <a:latin typeface="游ゴシック" panose="020B0400000000000000" pitchFamily="50" charset="-128"/>
                <a:ea typeface="游ゴシック" panose="020B0400000000000000" pitchFamily="50" charset="-128"/>
                <a:cs typeface="Times New Roman" panose="02020603050405020304" pitchFamily="18" charset="0"/>
              </a:rPr>
              <a:t>セミナー後にカンタンに、</a:t>
            </a:r>
            <a:endParaRPr lang="en-US" altLang="ja-JP" sz="1500" b="1" kern="100" spc="60" dirty="0">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r>
              <a:rPr lang="ja-JP" altLang="en-US" sz="1500" b="1" kern="100" spc="60" dirty="0">
                <a:latin typeface="游ゴシック" panose="020B0400000000000000" pitchFamily="50" charset="-128"/>
                <a:ea typeface="游ゴシック" panose="020B0400000000000000" pitchFamily="50" charset="-128"/>
                <a:cs typeface="Times New Roman" panose="02020603050405020304" pitchFamily="18" charset="0"/>
              </a:rPr>
              <a:t>採用ホームページを立ち上げられる！</a:t>
            </a:r>
            <a:endParaRPr lang="ja-JP" altLang="ja-JP" sz="1500" b="1" kern="100" spc="6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8" name="角丸四角形 47"/>
          <p:cNvSpPr/>
          <p:nvPr/>
        </p:nvSpPr>
        <p:spPr>
          <a:xfrm>
            <a:off x="364991" y="5975142"/>
            <a:ext cx="1152163" cy="1094611"/>
          </a:xfrm>
          <a:prstGeom prst="roundRect">
            <a:avLst>
              <a:gd name="adj" fmla="val 0"/>
            </a:avLst>
          </a:prstGeom>
          <a:solidFill>
            <a:srgbClr val="20AE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游ゴシック" panose="020B0400000000000000" pitchFamily="50" charset="-128"/>
                <a:ea typeface="游ゴシック" panose="020B0400000000000000" pitchFamily="50" charset="-128"/>
              </a:rPr>
              <a:t>プログラム</a:t>
            </a:r>
            <a:endParaRPr kumimoji="1" lang="en-US" altLang="ja-JP" sz="1050" b="1" dirty="0">
              <a:latin typeface="游ゴシック" panose="020B0400000000000000" pitchFamily="50" charset="-128"/>
              <a:ea typeface="游ゴシック" panose="020B0400000000000000" pitchFamily="50" charset="-128"/>
            </a:endParaRPr>
          </a:p>
          <a:p>
            <a:pPr algn="ctr"/>
            <a:r>
              <a:rPr lang="en-US" altLang="ja-JP" sz="1050" b="1" dirty="0">
                <a:latin typeface="游ゴシック" panose="020B0400000000000000" pitchFamily="50" charset="-128"/>
                <a:ea typeface="游ゴシック" panose="020B0400000000000000" pitchFamily="50" charset="-128"/>
              </a:rPr>
              <a:t>(45</a:t>
            </a:r>
            <a:r>
              <a:rPr lang="ja-JP" altLang="en-US" sz="1050" b="1" dirty="0">
                <a:latin typeface="游ゴシック" panose="020B0400000000000000" pitchFamily="50" charset="-128"/>
                <a:ea typeface="游ゴシック" panose="020B0400000000000000" pitchFamily="50" charset="-128"/>
              </a:rPr>
              <a:t>分＋質問会</a:t>
            </a:r>
            <a:r>
              <a:rPr lang="en-US" altLang="ja-JP" sz="1050" b="1" dirty="0">
                <a:latin typeface="游ゴシック" panose="020B0400000000000000" pitchFamily="50" charset="-128"/>
                <a:ea typeface="游ゴシック" panose="020B0400000000000000" pitchFamily="50" charset="-128"/>
              </a:rPr>
              <a:t>)</a:t>
            </a:r>
            <a:endParaRPr kumimoji="1" lang="ja-JP" altLang="en-US" sz="1100" b="1" dirty="0">
              <a:latin typeface="游ゴシック" panose="020B0400000000000000" pitchFamily="50" charset="-128"/>
              <a:ea typeface="游ゴシック" panose="020B0400000000000000" pitchFamily="50" charset="-128"/>
            </a:endParaRPr>
          </a:p>
        </p:txBody>
      </p:sp>
      <p:sp>
        <p:nvSpPr>
          <p:cNvPr id="5" name="正方形/長方形 4"/>
          <p:cNvSpPr/>
          <p:nvPr/>
        </p:nvSpPr>
        <p:spPr>
          <a:xfrm>
            <a:off x="365397" y="1031204"/>
            <a:ext cx="6228812" cy="1902059"/>
          </a:xfrm>
          <a:prstGeom prst="rect">
            <a:avLst/>
          </a:prstGeom>
        </p:spPr>
        <p:txBody>
          <a:bodyPr wrap="square">
            <a:spAutoFit/>
          </a:bodyPr>
          <a:lstStyle/>
          <a:p>
            <a:pPr>
              <a:lnSpc>
                <a:spcPct val="105000"/>
              </a:lnSpc>
            </a:pPr>
            <a:r>
              <a:rPr lang="en-US" altLang="ja-JP" sz="2800" b="1" dirty="0">
                <a:solidFill>
                  <a:srgbClr val="002060"/>
                </a:solidFill>
                <a:latin typeface="03スマートフォントUI" panose="02000600000000000000" pitchFamily="50" charset="-128"/>
                <a:ea typeface="03スマートフォントUI" panose="02000600000000000000" pitchFamily="50" charset="-128"/>
              </a:rPr>
              <a:t>0</a:t>
            </a:r>
            <a:r>
              <a:rPr lang="ja-JP" altLang="en-US" sz="2800" b="1" dirty="0">
                <a:solidFill>
                  <a:srgbClr val="002060"/>
                </a:solidFill>
                <a:latin typeface="03スマートフォントUI" panose="02000600000000000000" pitchFamily="50" charset="-128"/>
                <a:ea typeface="03スマートフォントUI" panose="02000600000000000000" pitchFamily="50" charset="-128"/>
              </a:rPr>
              <a:t>円リクルーティング！</a:t>
            </a:r>
            <a:endParaRPr lang="en-US" altLang="ja-JP" sz="2800" b="1" dirty="0">
              <a:solidFill>
                <a:srgbClr val="002060"/>
              </a:solidFill>
              <a:latin typeface="03スマートフォントUI" panose="02000600000000000000" pitchFamily="50" charset="-128"/>
              <a:ea typeface="03スマートフォントUI" panose="02000600000000000000" pitchFamily="50" charset="-128"/>
            </a:endParaRPr>
          </a:p>
          <a:p>
            <a:pPr>
              <a:lnSpc>
                <a:spcPct val="105000"/>
              </a:lnSpc>
            </a:pPr>
            <a:r>
              <a:rPr lang="en-US" altLang="ja-JP" sz="2800" b="1" dirty="0">
                <a:solidFill>
                  <a:srgbClr val="002060"/>
                </a:solidFill>
                <a:latin typeface="03スマートフォントUI" panose="02000600000000000000" pitchFamily="50" charset="-128"/>
                <a:ea typeface="03スマートフォントUI" panose="02000600000000000000" pitchFamily="50" charset="-128"/>
              </a:rPr>
              <a:t>indeed</a:t>
            </a:r>
            <a:r>
              <a:rPr lang="ja-JP" altLang="en-US" sz="2800" b="1" dirty="0">
                <a:solidFill>
                  <a:srgbClr val="002060"/>
                </a:solidFill>
                <a:latin typeface="03スマートフォントUI" panose="02000600000000000000" pitchFamily="50" charset="-128"/>
                <a:ea typeface="03スマートフォントUI" panose="02000600000000000000" pitchFamily="50" charset="-128"/>
              </a:rPr>
              <a:t>で差別化もできる！</a:t>
            </a:r>
          </a:p>
          <a:p>
            <a:pPr>
              <a:lnSpc>
                <a:spcPct val="105000"/>
              </a:lnSpc>
            </a:pPr>
            <a:r>
              <a:rPr lang="ja-JP" altLang="en-US" sz="2800" b="1" dirty="0">
                <a:solidFill>
                  <a:srgbClr val="002060"/>
                </a:solidFill>
                <a:latin typeface="03スマートフォントUI" panose="02000600000000000000" pitchFamily="50" charset="-128"/>
                <a:ea typeface="03スマートフォントUI" panose="02000600000000000000" pitchFamily="50" charset="-128"/>
              </a:rPr>
              <a:t>無料採用</a:t>
            </a:r>
            <a:r>
              <a:rPr lang="en-US" altLang="ja-JP" sz="2800" b="1" dirty="0">
                <a:solidFill>
                  <a:srgbClr val="002060"/>
                </a:solidFill>
                <a:latin typeface="03スマートフォントUI" panose="02000600000000000000" pitchFamily="50" charset="-128"/>
                <a:ea typeface="03スマートフォントUI" panose="02000600000000000000" pitchFamily="50" charset="-128"/>
              </a:rPr>
              <a:t>HP</a:t>
            </a:r>
            <a:r>
              <a:rPr lang="ja-JP" altLang="en-US" sz="2800" b="1" dirty="0">
                <a:solidFill>
                  <a:srgbClr val="002060"/>
                </a:solidFill>
                <a:latin typeface="03スマートフォントUI" panose="02000600000000000000" pitchFamily="50" charset="-128"/>
                <a:ea typeface="03スマートフォントUI" panose="02000600000000000000" pitchFamily="50" charset="-128"/>
              </a:rPr>
              <a:t>作成</a:t>
            </a:r>
            <a:endParaRPr lang="en-US" altLang="ja-JP" sz="2800" b="1" dirty="0">
              <a:solidFill>
                <a:srgbClr val="002060"/>
              </a:solidFill>
              <a:latin typeface="03スマートフォントUI" panose="02000600000000000000" pitchFamily="50" charset="-128"/>
              <a:ea typeface="03スマートフォントUI" panose="02000600000000000000" pitchFamily="50" charset="-128"/>
            </a:endParaRPr>
          </a:p>
          <a:p>
            <a:pPr>
              <a:lnSpc>
                <a:spcPct val="105000"/>
              </a:lnSpc>
            </a:pPr>
            <a:r>
              <a:rPr lang="ja-JP" altLang="en-US" sz="2800" b="1" dirty="0">
                <a:solidFill>
                  <a:srgbClr val="002060"/>
                </a:solidFill>
                <a:latin typeface="03スマートフォントUI" panose="02000600000000000000" pitchFamily="50" charset="-128"/>
                <a:ea typeface="03スマートフォントUI" panose="02000600000000000000" pitchFamily="50" charset="-128"/>
              </a:rPr>
              <a:t>ポイント丸わかりセミナー</a:t>
            </a:r>
          </a:p>
        </p:txBody>
      </p:sp>
      <p:sp>
        <p:nvSpPr>
          <p:cNvPr id="52" name="角丸四角形 47">
            <a:extLst>
              <a:ext uri="{FF2B5EF4-FFF2-40B4-BE49-F238E27FC236}">
                <a16:creationId xmlns:a16="http://schemas.microsoft.com/office/drawing/2014/main" id="{1209D723-1497-4011-B281-1EAB01D78F32}"/>
              </a:ext>
            </a:extLst>
          </p:cNvPr>
          <p:cNvSpPr/>
          <p:nvPr/>
        </p:nvSpPr>
        <p:spPr>
          <a:xfrm>
            <a:off x="364065" y="7169523"/>
            <a:ext cx="1152163" cy="764919"/>
          </a:xfrm>
          <a:prstGeom prst="roundRect">
            <a:avLst>
              <a:gd name="adj" fmla="val 0"/>
            </a:avLst>
          </a:prstGeom>
          <a:solidFill>
            <a:srgbClr val="20AEE5"/>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100" b="1" dirty="0">
                <a:latin typeface="游ゴシック" panose="020B0400000000000000" pitchFamily="50" charset="-128"/>
                <a:ea typeface="游ゴシック" panose="020B0400000000000000" pitchFamily="50" charset="-128"/>
              </a:rPr>
              <a:t>開催日</a:t>
            </a:r>
            <a:r>
              <a:rPr lang="ja-JP" altLang="en-US" sz="1100" b="1" dirty="0">
                <a:latin typeface="游ゴシック" panose="020B0400000000000000" pitchFamily="50" charset="-128"/>
                <a:ea typeface="游ゴシック" panose="020B0400000000000000" pitchFamily="50" charset="-128"/>
              </a:rPr>
              <a:t>・場所</a:t>
            </a:r>
            <a:endParaRPr kumimoji="1" lang="ja-JP" altLang="en-US" sz="1050" b="1" dirty="0">
              <a:latin typeface="游ゴシック" panose="020B0400000000000000" pitchFamily="50" charset="-128"/>
              <a:ea typeface="游ゴシック" panose="020B0400000000000000" pitchFamily="50" charset="-128"/>
            </a:endParaRPr>
          </a:p>
        </p:txBody>
      </p:sp>
      <p:sp>
        <p:nvSpPr>
          <p:cNvPr id="57" name="正方形/長方形 56">
            <a:extLst>
              <a:ext uri="{FF2B5EF4-FFF2-40B4-BE49-F238E27FC236}">
                <a16:creationId xmlns:a16="http://schemas.microsoft.com/office/drawing/2014/main" id="{096F697D-F25C-4779-B9D8-D9D1A5191335}"/>
              </a:ext>
            </a:extLst>
          </p:cNvPr>
          <p:cNvSpPr/>
          <p:nvPr/>
        </p:nvSpPr>
        <p:spPr>
          <a:xfrm>
            <a:off x="1592757" y="7072887"/>
            <a:ext cx="5047348" cy="1373518"/>
          </a:xfrm>
          <a:prstGeom prst="rect">
            <a:avLst/>
          </a:prstGeom>
        </p:spPr>
        <p:txBody>
          <a:bodyPr wrap="square">
            <a:spAutoFit/>
          </a:bodyPr>
          <a:lstStyle/>
          <a:p>
            <a:pPr>
              <a:lnSpc>
                <a:spcPct val="120000"/>
              </a:lnSpc>
            </a:pPr>
            <a:r>
              <a:rPr lang="ja-JP" altLang="en-US" sz="1200" b="1" spc="40" dirty="0">
                <a:latin typeface="游ゴシック" panose="020B0400000000000000" pitchFamily="50" charset="-128"/>
                <a:ea typeface="游ゴシック" panose="020B0400000000000000" pitchFamily="50" charset="-128"/>
              </a:rPr>
              <a:t>２０２２年６月２７日</a:t>
            </a:r>
            <a:r>
              <a:rPr lang="en-US" altLang="ja-JP" sz="1200" b="1" spc="40" dirty="0">
                <a:latin typeface="游ゴシック" panose="020B0400000000000000" pitchFamily="50" charset="-128"/>
                <a:ea typeface="游ゴシック" panose="020B0400000000000000" pitchFamily="50" charset="-128"/>
              </a:rPr>
              <a:t>(</a:t>
            </a:r>
            <a:r>
              <a:rPr lang="ja-JP" altLang="en-US" sz="1200" b="1" spc="40" dirty="0">
                <a:latin typeface="游ゴシック" panose="020B0400000000000000" pitchFamily="50" charset="-128"/>
                <a:ea typeface="游ゴシック" panose="020B0400000000000000" pitchFamily="50" charset="-128"/>
              </a:rPr>
              <a:t>月</a:t>
            </a:r>
            <a:r>
              <a:rPr lang="en-US" altLang="ja-JP" sz="1200" b="1" spc="40" dirty="0">
                <a:latin typeface="游ゴシック" panose="020B0400000000000000" pitchFamily="50" charset="-128"/>
                <a:ea typeface="游ゴシック" panose="020B0400000000000000" pitchFamily="50" charset="-128"/>
              </a:rPr>
              <a:t>)</a:t>
            </a:r>
            <a:r>
              <a:rPr lang="ja-JP" altLang="en-US" sz="1200" b="1" spc="40" dirty="0">
                <a:latin typeface="游ゴシック" panose="020B0400000000000000" pitchFamily="50" charset="-128"/>
                <a:ea typeface="游ゴシック" panose="020B0400000000000000" pitchFamily="50" charset="-128"/>
              </a:rPr>
              <a:t>１４：００開始～１５：３０終了予定</a:t>
            </a:r>
            <a:endParaRPr lang="en-US" altLang="ja-JP" sz="1200" b="1" spc="40" dirty="0">
              <a:latin typeface="游ゴシック" panose="020B0400000000000000" pitchFamily="50" charset="-128"/>
              <a:ea typeface="游ゴシック" panose="020B0400000000000000" pitchFamily="50" charset="-128"/>
            </a:endParaRPr>
          </a:p>
          <a:p>
            <a:pPr>
              <a:lnSpc>
                <a:spcPct val="120000"/>
              </a:lnSpc>
            </a:pPr>
            <a:r>
              <a:rPr lang="ja-JP" altLang="en-US" sz="1200" b="1" i="0" dirty="0">
                <a:effectLst/>
                <a:latin typeface="游ゴシック" panose="020B0400000000000000" pitchFamily="50" charset="-128"/>
                <a:ea typeface="游ゴシック" panose="020B0400000000000000" pitchFamily="50" charset="-128"/>
              </a:rPr>
              <a:t>洲本市本町</a:t>
            </a:r>
            <a:r>
              <a:rPr lang="ja-JP" altLang="en-US" sz="1200" b="1" dirty="0">
                <a:latin typeface="游ゴシック" panose="020B0400000000000000" pitchFamily="50" charset="-128"/>
                <a:ea typeface="游ゴシック" panose="020B0400000000000000" pitchFamily="50" charset="-128"/>
              </a:rPr>
              <a:t>４</a:t>
            </a:r>
            <a:r>
              <a:rPr lang="en-US" altLang="ja-JP" sz="1200" b="1" i="0" dirty="0">
                <a:effectLst/>
                <a:latin typeface="游ゴシック" panose="020B0400000000000000" pitchFamily="50" charset="-128"/>
                <a:ea typeface="游ゴシック" panose="020B0400000000000000" pitchFamily="50" charset="-128"/>
              </a:rPr>
              <a:t>-</a:t>
            </a:r>
            <a:r>
              <a:rPr lang="ja-JP" altLang="en-US" sz="1200" b="1" i="0" dirty="0">
                <a:effectLst/>
                <a:latin typeface="游ゴシック" panose="020B0400000000000000" pitchFamily="50" charset="-128"/>
                <a:ea typeface="游ゴシック" panose="020B0400000000000000" pitchFamily="50" charset="-128"/>
              </a:rPr>
              <a:t>５</a:t>
            </a:r>
            <a:r>
              <a:rPr lang="en-US" altLang="ja-JP" sz="1200" b="1" i="0" dirty="0">
                <a:effectLst/>
                <a:latin typeface="游ゴシック" panose="020B0400000000000000" pitchFamily="50" charset="-128"/>
                <a:ea typeface="游ゴシック" panose="020B0400000000000000" pitchFamily="50" charset="-128"/>
              </a:rPr>
              <a:t>-</a:t>
            </a:r>
            <a:r>
              <a:rPr lang="ja-JP" altLang="en-US" sz="1200" b="1" i="0" dirty="0">
                <a:effectLst/>
                <a:latin typeface="游ゴシック" panose="020B0400000000000000" pitchFamily="50" charset="-128"/>
                <a:ea typeface="游ゴシック" panose="020B0400000000000000" pitchFamily="50" charset="-128"/>
              </a:rPr>
              <a:t>３　</a:t>
            </a:r>
            <a:r>
              <a:rPr lang="ja-JP" altLang="en-US" sz="1200" b="1" i="0" spc="40" dirty="0">
                <a:effectLst/>
                <a:latin typeface="游ゴシック" panose="020B0400000000000000" pitchFamily="50" charset="-128"/>
                <a:ea typeface="游ゴシック" panose="020B0400000000000000" pitchFamily="50" charset="-128"/>
              </a:rPr>
              <a:t>洲本商工会議所</a:t>
            </a:r>
            <a:r>
              <a:rPr lang="ja-JP" altLang="en-US" sz="1200" b="1" spc="40" dirty="0">
                <a:latin typeface="游ゴシック" panose="020B0400000000000000" pitchFamily="50" charset="-128"/>
                <a:ea typeface="游ゴシック" panose="020B0400000000000000" pitchFamily="50" charset="-128"/>
              </a:rPr>
              <a:t>　２階多目的ホール</a:t>
            </a:r>
            <a:endParaRPr lang="en-US" altLang="ja-JP" sz="1200" b="1" spc="40" dirty="0">
              <a:latin typeface="游ゴシック" panose="020B0400000000000000" pitchFamily="50" charset="-128"/>
              <a:ea typeface="游ゴシック" panose="020B0400000000000000" pitchFamily="50" charset="-128"/>
            </a:endParaRPr>
          </a:p>
          <a:p>
            <a:pPr>
              <a:lnSpc>
                <a:spcPct val="120000"/>
              </a:lnSpc>
            </a:pPr>
            <a:r>
              <a:rPr lang="ja-JP" altLang="en-US" sz="1200" b="1" spc="40" dirty="0">
                <a:latin typeface="游ゴシック" panose="020B0400000000000000" pitchFamily="50" charset="-128"/>
                <a:ea typeface="游ゴシック" panose="020B0400000000000000" pitchFamily="50" charset="-128"/>
              </a:rPr>
              <a:t>定員　２０名　　オンライン　８０名　先着順</a:t>
            </a:r>
            <a:endParaRPr lang="en-US" altLang="ja-JP" sz="1200" b="1" spc="40" dirty="0">
              <a:latin typeface="游ゴシック" panose="020B0400000000000000" pitchFamily="50" charset="-128"/>
              <a:ea typeface="游ゴシック" panose="020B0400000000000000" pitchFamily="50" charset="-128"/>
            </a:endParaRPr>
          </a:p>
          <a:p>
            <a:pPr>
              <a:lnSpc>
                <a:spcPct val="120000"/>
              </a:lnSpc>
            </a:pPr>
            <a:r>
              <a:rPr lang="en-US" altLang="ja-JP" sz="1100" b="1" spc="40" dirty="0">
                <a:latin typeface="游ゴシック" panose="020B0400000000000000" pitchFamily="50" charset="-128"/>
                <a:ea typeface="游ゴシック" panose="020B0400000000000000" pitchFamily="50" charset="-128"/>
              </a:rPr>
              <a:t>※</a:t>
            </a:r>
            <a:r>
              <a:rPr lang="ja-JP" altLang="en-US" sz="1100" b="1" spc="40" dirty="0">
                <a:latin typeface="游ゴシック" panose="020B0400000000000000" pitchFamily="50" charset="-128"/>
                <a:ea typeface="游ゴシック" panose="020B0400000000000000" pitchFamily="50" charset="-128"/>
              </a:rPr>
              <a:t>会場に駐車場がございませんので近隣の有料駐車場をご利用ください。</a:t>
            </a:r>
          </a:p>
          <a:p>
            <a:pPr>
              <a:lnSpc>
                <a:spcPct val="120000"/>
              </a:lnSpc>
            </a:pPr>
            <a:endParaRPr lang="en-US" altLang="ja-JP" sz="1200" b="1" spc="40" dirty="0">
              <a:latin typeface="游ゴシック" panose="020B0400000000000000" pitchFamily="50" charset="-128"/>
              <a:ea typeface="游ゴシック" panose="020B0400000000000000" pitchFamily="50" charset="-128"/>
            </a:endParaRPr>
          </a:p>
          <a:p>
            <a:pPr>
              <a:lnSpc>
                <a:spcPct val="120000"/>
              </a:lnSpc>
            </a:pPr>
            <a:endParaRPr lang="en-US" altLang="ja-JP" sz="1100" b="1" spc="40" dirty="0">
              <a:latin typeface="游ゴシック" panose="020B0400000000000000" pitchFamily="50" charset="-128"/>
              <a:ea typeface="游ゴシック" panose="020B0400000000000000" pitchFamily="50" charset="-128"/>
            </a:endParaRPr>
          </a:p>
        </p:txBody>
      </p:sp>
      <p:sp>
        <p:nvSpPr>
          <p:cNvPr id="26" name="正方形/長方形 25">
            <a:extLst>
              <a:ext uri="{FF2B5EF4-FFF2-40B4-BE49-F238E27FC236}">
                <a16:creationId xmlns:a16="http://schemas.microsoft.com/office/drawing/2014/main" id="{6F1900FD-0E11-4F14-8611-627198AC561C}"/>
              </a:ext>
            </a:extLst>
          </p:cNvPr>
          <p:cNvSpPr/>
          <p:nvPr/>
        </p:nvSpPr>
        <p:spPr>
          <a:xfrm>
            <a:off x="3938270" y="6029273"/>
            <a:ext cx="1464310" cy="13595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50"/>
          </a:p>
        </p:txBody>
      </p:sp>
      <p:sp>
        <p:nvSpPr>
          <p:cNvPr id="58" name="正方形/長方形 57">
            <a:extLst>
              <a:ext uri="{FF2B5EF4-FFF2-40B4-BE49-F238E27FC236}">
                <a16:creationId xmlns:a16="http://schemas.microsoft.com/office/drawing/2014/main" id="{F8D46F1A-2453-4694-9B2F-F7CFAF448026}"/>
              </a:ext>
            </a:extLst>
          </p:cNvPr>
          <p:cNvSpPr/>
          <p:nvPr/>
        </p:nvSpPr>
        <p:spPr>
          <a:xfrm>
            <a:off x="1747520" y="6252921"/>
            <a:ext cx="1524000" cy="13595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50"/>
          </a:p>
        </p:txBody>
      </p:sp>
      <p:sp>
        <p:nvSpPr>
          <p:cNvPr id="59" name="正方形/長方形 58">
            <a:extLst>
              <a:ext uri="{FF2B5EF4-FFF2-40B4-BE49-F238E27FC236}">
                <a16:creationId xmlns:a16="http://schemas.microsoft.com/office/drawing/2014/main" id="{52114087-23C0-436E-89E0-F7CD38C1F6CE}"/>
              </a:ext>
            </a:extLst>
          </p:cNvPr>
          <p:cNvSpPr/>
          <p:nvPr/>
        </p:nvSpPr>
        <p:spPr>
          <a:xfrm>
            <a:off x="1747520" y="6503297"/>
            <a:ext cx="2331720" cy="13595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50"/>
          </a:p>
        </p:txBody>
      </p:sp>
      <p:sp>
        <p:nvSpPr>
          <p:cNvPr id="60" name="正方形/長方形 59">
            <a:extLst>
              <a:ext uri="{FF2B5EF4-FFF2-40B4-BE49-F238E27FC236}">
                <a16:creationId xmlns:a16="http://schemas.microsoft.com/office/drawing/2014/main" id="{AF111157-7BAA-46D7-A41D-212E61C6DEB7}"/>
              </a:ext>
            </a:extLst>
          </p:cNvPr>
          <p:cNvSpPr/>
          <p:nvPr/>
        </p:nvSpPr>
        <p:spPr>
          <a:xfrm>
            <a:off x="3642995" y="6696119"/>
            <a:ext cx="2427605" cy="1465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50"/>
          </a:p>
        </p:txBody>
      </p:sp>
      <p:sp>
        <p:nvSpPr>
          <p:cNvPr id="61" name="正方形/長方形 60">
            <a:extLst>
              <a:ext uri="{FF2B5EF4-FFF2-40B4-BE49-F238E27FC236}">
                <a16:creationId xmlns:a16="http://schemas.microsoft.com/office/drawing/2014/main" id="{C5B1912A-1EA6-465B-9710-7381230C6E9E}"/>
              </a:ext>
            </a:extLst>
          </p:cNvPr>
          <p:cNvSpPr/>
          <p:nvPr/>
        </p:nvSpPr>
        <p:spPr>
          <a:xfrm>
            <a:off x="3271520" y="6871919"/>
            <a:ext cx="2039620" cy="13935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pc="50"/>
          </a:p>
        </p:txBody>
      </p:sp>
      <p:sp>
        <p:nvSpPr>
          <p:cNvPr id="49" name="正方形/長方形 48"/>
          <p:cNvSpPr/>
          <p:nvPr/>
        </p:nvSpPr>
        <p:spPr>
          <a:xfrm>
            <a:off x="1516228" y="5978642"/>
            <a:ext cx="5047349" cy="1107996"/>
          </a:xfrm>
          <a:prstGeom prst="rect">
            <a:avLst/>
          </a:prstGeom>
        </p:spPr>
        <p:txBody>
          <a:bodyPr wrap="square">
            <a:spAutoFit/>
          </a:bodyPr>
          <a:lstStyle/>
          <a:p>
            <a:pPr>
              <a:lnSpc>
                <a:spcPct val="120000"/>
              </a:lnSpc>
            </a:pPr>
            <a:r>
              <a:rPr lang="ja-JP" altLang="en-US" sz="1100" b="1" spc="50" dirty="0">
                <a:latin typeface="游ゴシック" panose="020B0400000000000000" pitchFamily="50" charset="-128"/>
                <a:ea typeface="游ゴシック" panose="020B0400000000000000" pitchFamily="50" charset="-128"/>
              </a:rPr>
              <a:t>・最新のマーケット状況を踏まえた採用におけるポイントとは？</a:t>
            </a:r>
            <a:endParaRPr lang="en-US" altLang="ja-JP" sz="1100" b="1" spc="50" dirty="0">
              <a:latin typeface="游ゴシック" panose="020B0400000000000000" pitchFamily="50" charset="-128"/>
              <a:ea typeface="游ゴシック" panose="020B0400000000000000" pitchFamily="50" charset="-128"/>
            </a:endParaRPr>
          </a:p>
          <a:p>
            <a:pPr>
              <a:lnSpc>
                <a:spcPct val="120000"/>
              </a:lnSpc>
            </a:pPr>
            <a:r>
              <a:rPr lang="ja-JP" altLang="en-US" sz="1100" b="1" spc="50" dirty="0">
                <a:latin typeface="游ゴシック" panose="020B0400000000000000" pitchFamily="50" charset="-128"/>
                <a:ea typeface="游ゴシック" panose="020B0400000000000000" pitchFamily="50" charset="-128"/>
              </a:rPr>
              <a:t>・</a:t>
            </a:r>
            <a:r>
              <a:rPr lang="en-US" altLang="ja-JP" sz="1100" b="1" spc="50" dirty="0">
                <a:latin typeface="游ゴシック" panose="020B0400000000000000" pitchFamily="50" charset="-128"/>
                <a:ea typeface="游ゴシック" panose="020B0400000000000000" pitchFamily="50" charset="-128"/>
              </a:rPr>
              <a:t>0</a:t>
            </a:r>
            <a:r>
              <a:rPr lang="ja-JP" altLang="en-US" sz="1100" b="1" spc="50" dirty="0">
                <a:latin typeface="游ゴシック" panose="020B0400000000000000" pitchFamily="50" charset="-128"/>
                <a:ea typeface="游ゴシック" panose="020B0400000000000000" pitchFamily="50" charset="-128"/>
              </a:rPr>
              <a:t>円からはじめられる！ 応募・採用につながる募集方法のご紹介</a:t>
            </a:r>
            <a:endParaRPr lang="en-US" altLang="ja-JP" sz="1100" b="1" spc="50" dirty="0">
              <a:latin typeface="游ゴシック" panose="020B0400000000000000" pitchFamily="50" charset="-128"/>
              <a:ea typeface="游ゴシック" panose="020B0400000000000000" pitchFamily="50" charset="-128"/>
            </a:endParaRPr>
          </a:p>
          <a:p>
            <a:pPr>
              <a:lnSpc>
                <a:spcPct val="120000"/>
              </a:lnSpc>
            </a:pPr>
            <a:r>
              <a:rPr lang="ja-JP" altLang="en-US" sz="1100" b="1" spc="50" dirty="0">
                <a:latin typeface="游ゴシック" panose="020B0400000000000000" pitchFamily="50" charset="-128"/>
                <a:ea typeface="游ゴシック" panose="020B0400000000000000" pitchFamily="50" charset="-128"/>
              </a:rPr>
              <a:t>・ハローワークの原稿にも活かせる！ 検索＆応募される出稿のノウハウ</a:t>
            </a:r>
            <a:endParaRPr lang="en-US" altLang="ja-JP" sz="1100" b="1" spc="50" dirty="0">
              <a:latin typeface="游ゴシック" panose="020B0400000000000000" pitchFamily="50" charset="-128"/>
              <a:ea typeface="游ゴシック" panose="020B0400000000000000" pitchFamily="50" charset="-128"/>
            </a:endParaRPr>
          </a:p>
          <a:p>
            <a:pPr>
              <a:lnSpc>
                <a:spcPct val="120000"/>
              </a:lnSpc>
            </a:pPr>
            <a:r>
              <a:rPr lang="ja-JP" altLang="en-US" sz="1100" b="1" spc="50" dirty="0">
                <a:latin typeface="游ゴシック" panose="020B0400000000000000" pitchFamily="50" charset="-128"/>
                <a:ea typeface="游ゴシック" panose="020B0400000000000000" pitchFamily="50" charset="-128"/>
              </a:rPr>
              <a:t>・「こんなにうまくいった！」他エリア中小企業の採用成功事例</a:t>
            </a:r>
          </a:p>
          <a:p>
            <a:pPr>
              <a:lnSpc>
                <a:spcPct val="120000"/>
              </a:lnSpc>
            </a:pPr>
            <a:r>
              <a:rPr lang="ja-JP" altLang="en-US" sz="1100" b="1" spc="50" dirty="0">
                <a:latin typeface="游ゴシック" panose="020B0400000000000000" pitchFamily="50" charset="-128"/>
                <a:ea typeface="游ゴシック" panose="020B0400000000000000" pitchFamily="50" charset="-128"/>
              </a:rPr>
              <a:t>・まずは作ってみよう！“自社の採用ホームページ作成”</a:t>
            </a:r>
            <a:endParaRPr lang="en-US" altLang="ja-JP" sz="1100" b="1" spc="50" dirty="0">
              <a:latin typeface="游ゴシック" panose="020B0400000000000000" pitchFamily="50" charset="-128"/>
              <a:ea typeface="游ゴシック" panose="020B0400000000000000" pitchFamily="50" charset="-128"/>
            </a:endParaRPr>
          </a:p>
        </p:txBody>
      </p:sp>
      <p:pic>
        <p:nvPicPr>
          <p:cNvPr id="2" name="図 1"/>
          <p:cNvPicPr>
            <a:picLocks noChangeAspect="1"/>
          </p:cNvPicPr>
          <p:nvPr/>
        </p:nvPicPr>
        <p:blipFill>
          <a:blip r:embed="rId2"/>
          <a:stretch>
            <a:fillRect/>
          </a:stretch>
        </p:blipFill>
        <p:spPr>
          <a:xfrm>
            <a:off x="3424237" y="4948237"/>
            <a:ext cx="9525" cy="9525"/>
          </a:xfrm>
          <a:prstGeom prst="rect">
            <a:avLst/>
          </a:prstGeom>
        </p:spPr>
      </p:pic>
      <p:pic>
        <p:nvPicPr>
          <p:cNvPr id="3" name="図 2"/>
          <p:cNvPicPr>
            <a:picLocks noChangeAspect="1"/>
          </p:cNvPicPr>
          <p:nvPr/>
        </p:nvPicPr>
        <p:blipFill>
          <a:blip r:embed="rId2"/>
          <a:stretch>
            <a:fillRect/>
          </a:stretch>
        </p:blipFill>
        <p:spPr>
          <a:xfrm>
            <a:off x="3576637" y="5100637"/>
            <a:ext cx="9525" cy="9525"/>
          </a:xfrm>
          <a:prstGeom prst="rect">
            <a:avLst/>
          </a:prstGeom>
        </p:spPr>
      </p:pic>
      <p:pic>
        <p:nvPicPr>
          <p:cNvPr id="53" name="図 1"/>
          <p:cNvPicPr>
            <a:picLocks noChangeAspect="1"/>
          </p:cNvPicPr>
          <p:nvPr/>
        </p:nvPicPr>
        <p:blipFill rotWithShape="1">
          <a:blip r:embed="rId3">
            <a:extLst>
              <a:ext uri="{28A0092B-C50C-407E-A947-70E740481C1C}">
                <a14:useLocalDpi xmlns:a14="http://schemas.microsoft.com/office/drawing/2010/main" val="0"/>
              </a:ext>
            </a:extLst>
          </a:blip>
          <a:srcRect l="6602" t="10004" r="81435" b="43357"/>
          <a:stretch/>
        </p:blipFill>
        <p:spPr bwMode="auto">
          <a:xfrm>
            <a:off x="5513535" y="999685"/>
            <a:ext cx="979068" cy="1100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p:cNvPicPr>
            <a:picLocks noChangeAspect="1"/>
          </p:cNvPicPr>
          <p:nvPr/>
        </p:nvPicPr>
        <p:blipFill>
          <a:blip r:embed="rId4"/>
          <a:stretch>
            <a:fillRect/>
          </a:stretch>
        </p:blipFill>
        <p:spPr>
          <a:xfrm>
            <a:off x="4806820" y="1557469"/>
            <a:ext cx="868903" cy="801415"/>
          </a:xfrm>
          <a:prstGeom prst="rect">
            <a:avLst/>
          </a:prstGeom>
        </p:spPr>
      </p:pic>
      <p:pic>
        <p:nvPicPr>
          <p:cNvPr id="7" name="図 6"/>
          <p:cNvPicPr>
            <a:picLocks noChangeAspect="1"/>
          </p:cNvPicPr>
          <p:nvPr/>
        </p:nvPicPr>
        <p:blipFill>
          <a:blip r:embed="rId5"/>
          <a:stretch>
            <a:fillRect/>
          </a:stretch>
        </p:blipFill>
        <p:spPr>
          <a:xfrm>
            <a:off x="5056046" y="2287365"/>
            <a:ext cx="1179683" cy="407074"/>
          </a:xfrm>
          <a:prstGeom prst="rect">
            <a:avLst/>
          </a:prstGeom>
        </p:spPr>
      </p:pic>
      <p:sp>
        <p:nvSpPr>
          <p:cNvPr id="62" name="正方形/長方形 61"/>
          <p:cNvSpPr/>
          <p:nvPr/>
        </p:nvSpPr>
        <p:spPr>
          <a:xfrm>
            <a:off x="250448" y="383395"/>
            <a:ext cx="1389265" cy="522964"/>
          </a:xfrm>
          <a:prstGeom prst="rect">
            <a:avLst/>
          </a:prstGeom>
        </p:spPr>
        <p:txBody>
          <a:bodyPr wrap="square">
            <a:spAutoFit/>
          </a:bodyPr>
          <a:lstStyle/>
          <a:p>
            <a:pPr algn="ctr">
              <a:lnSpc>
                <a:spcPct val="120000"/>
              </a:lnSpc>
              <a:spcAft>
                <a:spcPts val="0"/>
              </a:spcAft>
            </a:pPr>
            <a:r>
              <a:rPr lang="ja-JP" altLang="en-US" sz="1200"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淡路地区商工会連絡協議会　</a:t>
            </a:r>
            <a:endParaRPr lang="ja-JP" altLang="ja-JP" sz="1200"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65" name="正方形/長方形 64"/>
          <p:cNvSpPr/>
          <p:nvPr/>
        </p:nvSpPr>
        <p:spPr>
          <a:xfrm>
            <a:off x="1707810" y="283645"/>
            <a:ext cx="4553154" cy="738344"/>
          </a:xfrm>
          <a:prstGeom prst="rect">
            <a:avLst/>
          </a:prstGeom>
        </p:spPr>
        <p:txBody>
          <a:bodyPr wrap="square">
            <a:spAutoFit/>
          </a:bodyPr>
          <a:lstStyle/>
          <a:p>
            <a:pPr>
              <a:lnSpc>
                <a:spcPct val="120000"/>
              </a:lnSpc>
              <a:spcAft>
                <a:spcPts val="0"/>
              </a:spcAft>
            </a:pPr>
            <a:r>
              <a:rPr lang="ja-JP" altLang="en-US"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セミナーのご案内（リクルート社連携）</a:t>
            </a:r>
            <a:endParaRPr lang="en-US" altLang="ja-JP"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endParaRPr>
          </a:p>
          <a:p>
            <a:pPr>
              <a:lnSpc>
                <a:spcPct val="120000"/>
              </a:lnSpc>
              <a:spcAft>
                <a:spcPts val="0"/>
              </a:spcAft>
            </a:pPr>
            <a:r>
              <a:rPr lang="ja-JP" altLang="en-US"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リアルとオンラインのハイブリット開催</a:t>
            </a:r>
            <a:endParaRPr lang="ja-JP" altLang="ja-JP"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0" name="正方形/長方形 39"/>
          <p:cNvSpPr/>
          <p:nvPr/>
        </p:nvSpPr>
        <p:spPr>
          <a:xfrm>
            <a:off x="533999" y="668487"/>
            <a:ext cx="1415947" cy="371064"/>
          </a:xfrm>
          <a:prstGeom prst="rect">
            <a:avLst/>
          </a:prstGeom>
        </p:spPr>
        <p:txBody>
          <a:bodyPr wrap="square">
            <a:spAutoFit/>
          </a:bodyPr>
          <a:lstStyle/>
          <a:p>
            <a:pPr>
              <a:lnSpc>
                <a:spcPct val="120000"/>
              </a:lnSpc>
              <a:spcAft>
                <a:spcPts val="0"/>
              </a:spcAft>
            </a:pPr>
            <a:endParaRPr lang="ja-JP" altLang="ja-JP" sz="1600" b="1" kern="100"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7" name="テキスト ボックス 46">
            <a:extLst>
              <a:ext uri="{FF2B5EF4-FFF2-40B4-BE49-F238E27FC236}">
                <a16:creationId xmlns:a16="http://schemas.microsoft.com/office/drawing/2014/main" id="{FFD71C94-1433-901E-CBD2-C2EE31D3B615}"/>
              </a:ext>
            </a:extLst>
          </p:cNvPr>
          <p:cNvSpPr txBox="1"/>
          <p:nvPr/>
        </p:nvSpPr>
        <p:spPr>
          <a:xfrm>
            <a:off x="363220" y="7954748"/>
            <a:ext cx="5707380" cy="1200329"/>
          </a:xfrm>
          <a:prstGeom prst="rect">
            <a:avLst/>
          </a:prstGeom>
          <a:solidFill>
            <a:schemeClr val="bg1"/>
          </a:solidFill>
          <a:ln>
            <a:noFill/>
          </a:ln>
        </p:spPr>
        <p:txBody>
          <a:bodyPr wrap="square">
            <a:spAutoFit/>
          </a:bodyPr>
          <a:lstStyle/>
          <a:p>
            <a:pPr indent="139700"/>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参加申込</a:t>
            </a:r>
            <a:r>
              <a:rPr lang="en-US" altLang="ja-JP" sz="12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：下記</a:t>
            </a:r>
            <a:r>
              <a:rPr lang="en-US" altLang="ja-JP" sz="1200" b="1" kern="0" dirty="0">
                <a:latin typeface="Meiryo UI" panose="020B0604030504040204" pitchFamily="50" charset="-128"/>
                <a:ea typeface="Meiryo UI" panose="020B0604030504040204" pitchFamily="50" charset="-128"/>
                <a:cs typeface="Times New Roman" panose="02020603050405020304" pitchFamily="18" charset="0"/>
              </a:rPr>
              <a:t>URL</a:t>
            </a:r>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もしくは</a:t>
            </a:r>
            <a:r>
              <a:rPr lang="en-US" altLang="ja-JP" sz="1200" b="1" kern="0" dirty="0">
                <a:latin typeface="Meiryo UI" panose="020B0604030504040204" pitchFamily="50" charset="-128"/>
                <a:ea typeface="Meiryo UI" panose="020B0604030504040204" pitchFamily="50" charset="-128"/>
                <a:cs typeface="Times New Roman" panose="02020603050405020304" pitchFamily="18" charset="0"/>
              </a:rPr>
              <a:t>QR</a:t>
            </a:r>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コードより</a:t>
            </a:r>
            <a:endParaRPr lang="en-US" altLang="ja-JP" sz="1200" b="1" kern="0" dirty="0">
              <a:latin typeface="Meiryo UI" panose="020B0604030504040204" pitchFamily="50" charset="-128"/>
              <a:ea typeface="Meiryo UI" panose="020B0604030504040204" pitchFamily="50" charset="-128"/>
              <a:cs typeface="Times New Roman" panose="02020603050405020304" pitchFamily="18" charset="0"/>
            </a:endParaRPr>
          </a:p>
          <a:p>
            <a:pPr indent="139700"/>
            <a:r>
              <a:rPr lang="ja-JP" altLang="en-US" sz="1200" b="1" kern="0" dirty="0">
                <a:latin typeface="Meiryo UI" panose="020B0604030504040204" pitchFamily="50" charset="-128"/>
                <a:ea typeface="Meiryo UI" panose="020B0604030504040204" pitchFamily="50" charset="-128"/>
                <a:cs typeface="Times New Roman" panose="02020603050405020304" pitchFamily="18" charset="0"/>
              </a:rPr>
              <a:t>　　　　　　　　　　　　　　　　　　６月２１日（火）までにお申し込みください。</a:t>
            </a:r>
            <a:endParaRPr lang="en-US" altLang="ja-JP" sz="1200" b="1" kern="0" dirty="0">
              <a:latin typeface="Meiryo UI" panose="020B0604030504040204" pitchFamily="50" charset="-128"/>
              <a:ea typeface="Meiryo UI" panose="020B0604030504040204" pitchFamily="50" charset="-128"/>
              <a:cs typeface="Times New Roman" panose="02020603050405020304" pitchFamily="18" charset="0"/>
            </a:endParaRPr>
          </a:p>
          <a:p>
            <a:pPr indent="139700"/>
            <a:r>
              <a:rPr lang="ja-JP" altLang="en-US" sz="1200" b="1" kern="0" dirty="0">
                <a:effectLst/>
                <a:latin typeface="Meiryo UI" panose="020B0604030504040204" pitchFamily="50" charset="-128"/>
                <a:ea typeface="Meiryo UI" panose="020B0604030504040204" pitchFamily="50" charset="-128"/>
                <a:cs typeface="Times New Roman" panose="02020603050405020304" pitchFamily="18" charset="0"/>
              </a:rPr>
              <a:t>  参加登録</a:t>
            </a:r>
            <a:r>
              <a:rPr lang="en-US" altLang="ja-JP" sz="1200" b="1" kern="0" dirty="0">
                <a:effectLst/>
                <a:latin typeface="Meiryo UI" panose="020B0604030504040204" pitchFamily="50" charset="-128"/>
                <a:ea typeface="Meiryo UI" panose="020B0604030504040204" pitchFamily="50" charset="-128"/>
                <a:cs typeface="Times New Roman" panose="02020603050405020304" pitchFamily="18" charset="0"/>
              </a:rPr>
              <a:t>URL</a:t>
            </a:r>
            <a:r>
              <a:rPr lang="ja-JP" altLang="en-US" sz="1200" b="1" kern="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0" dirty="0">
                <a:latin typeface="Meiryo UI" panose="020B0604030504040204" pitchFamily="50" charset="-128"/>
                <a:ea typeface="Meiryo UI" panose="020B0604030504040204" pitchFamily="50" charset="-128"/>
                <a:cs typeface="Times New Roman" panose="02020603050405020304" pitchFamily="18" charset="0"/>
                <a:hlinkClick r:id="rId6">
                  <a:extLst>
                    <a:ext uri="{A12FA001-AC4F-418D-AE19-62706E023703}">
                      <ahyp:hlinkClr xmlns:ahyp="http://schemas.microsoft.com/office/drawing/2018/hyperlinkcolor" val="tx"/>
                    </a:ext>
                  </a:extLst>
                </a:hlinkClick>
              </a:rPr>
              <a:t>https://forms.gle/Cxacg1HjRuD6ykLYA</a:t>
            </a:r>
            <a:endParaRPr lang="en-US" altLang="ja-JP" sz="1200" b="1" kern="0" dirty="0">
              <a:latin typeface="Meiryo UI" panose="020B0604030504040204" pitchFamily="50" charset="-128"/>
              <a:ea typeface="Meiryo UI" panose="020B0604030504040204" pitchFamily="50" charset="-128"/>
              <a:cs typeface="Times New Roman" panose="02020603050405020304" pitchFamily="18" charset="0"/>
            </a:endParaRPr>
          </a:p>
          <a:p>
            <a:pPr indent="139700" algn="just"/>
            <a:endParaRPr lang="en-US" altLang="ja-JP" sz="1200" b="1" kern="0" dirty="0">
              <a:effectLst/>
              <a:latin typeface="Meiryo UI" panose="020B0604030504040204" pitchFamily="50" charset="-128"/>
              <a:ea typeface="Meiryo UI" panose="020B0604030504040204" pitchFamily="50" charset="-128"/>
              <a:cs typeface="Times New Roman" panose="02020603050405020304" pitchFamily="18" charset="0"/>
            </a:endParaRPr>
          </a:p>
          <a:p>
            <a:pPr indent="139700" algn="ctr"/>
            <a:r>
              <a:rPr lang="ja-JP" altLang="en-US" sz="1200" b="1" kern="0" dirty="0">
                <a:effectLst/>
                <a:latin typeface="Meiryo UI" panose="020B0604030504040204" pitchFamily="50" charset="-128"/>
                <a:ea typeface="Meiryo UI" panose="020B0604030504040204" pitchFamily="50" charset="-128"/>
                <a:cs typeface="Times New Roman" panose="02020603050405020304" pitchFamily="18" charset="0"/>
              </a:rPr>
              <a:t>　お申し込み後、</a:t>
            </a:r>
            <a:r>
              <a:rPr lang="ja-JP" altLang="en-US" sz="1200" b="1" i="0" dirty="0">
                <a:effectLst/>
                <a:latin typeface="Meiryo UI" panose="020B0604030504040204" pitchFamily="50" charset="-128"/>
                <a:ea typeface="Meiryo UI" panose="020B0604030504040204" pitchFamily="50" charset="-128"/>
              </a:rPr>
              <a:t>自動返信メールが届かない場合は、</a:t>
            </a:r>
            <a:endParaRPr lang="en-US" altLang="ja-JP" sz="1200" b="1" i="0" dirty="0">
              <a:effectLst/>
              <a:latin typeface="Meiryo UI" panose="020B0604030504040204" pitchFamily="50" charset="-128"/>
              <a:ea typeface="Meiryo UI" panose="020B0604030504040204" pitchFamily="50" charset="-128"/>
            </a:endParaRPr>
          </a:p>
          <a:p>
            <a:pPr indent="139700" algn="ctr"/>
            <a:r>
              <a:rPr lang="en-US" altLang="ja-JP" sz="1200" b="1" i="0" dirty="0">
                <a:effectLst/>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問合せ先</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にご連絡くださいますようお願い申しあげます。</a:t>
            </a:r>
            <a:endParaRPr lang="en-US" altLang="ja-JP" sz="1200" b="1" kern="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0" name="正方形/長方形 49">
            <a:extLst>
              <a:ext uri="{FF2B5EF4-FFF2-40B4-BE49-F238E27FC236}">
                <a16:creationId xmlns:a16="http://schemas.microsoft.com/office/drawing/2014/main" id="{EFDD1039-AB4C-D926-A1CB-49CE9A4DA06E}"/>
              </a:ext>
            </a:extLst>
          </p:cNvPr>
          <p:cNvSpPr/>
          <p:nvPr/>
        </p:nvSpPr>
        <p:spPr>
          <a:xfrm>
            <a:off x="1023037" y="9133461"/>
            <a:ext cx="5158496" cy="607602"/>
          </a:xfrm>
          <a:prstGeom prst="rect">
            <a:avLst/>
          </a:prstGeom>
          <a:ln w="12700">
            <a:solidFill>
              <a:srgbClr val="00B0F0"/>
            </a:solidFill>
            <a:prstDash val="dash"/>
          </a:ln>
        </p:spPr>
        <p:txBody>
          <a:bodyPr wrap="square">
            <a:spAutoFit/>
          </a:bodyPr>
          <a:lstStyle/>
          <a:p>
            <a:pPr algn="ctr">
              <a:lnSpc>
                <a:spcPct val="150000"/>
              </a:lnSpc>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問合せ先</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南あわじ市商工会　孝田</a:t>
            </a:r>
            <a:endParaRPr lang="en-US" altLang="ja-JP" sz="1200" b="1" dirty="0">
              <a:latin typeface="Meiryo UI" panose="020B0604030504040204" pitchFamily="50" charset="-128"/>
              <a:ea typeface="Meiryo UI" panose="020B0604030504040204" pitchFamily="50" charset="-128"/>
            </a:endParaRPr>
          </a:p>
          <a:p>
            <a:pPr algn="ctr">
              <a:lnSpc>
                <a:spcPct val="150000"/>
              </a:lnSpc>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TEL</a:t>
            </a:r>
            <a:r>
              <a:rPr lang="ja-JP"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７９９</a:t>
            </a: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- 4 2</a:t>
            </a:r>
            <a:r>
              <a:rPr lang="ja-JP" altLang="en-US" sz="1200" b="1" dirty="0">
                <a:latin typeface="Meiryo UI" panose="020B0604030504040204" pitchFamily="50" charset="-128"/>
                <a:ea typeface="Meiryo UI" panose="020B0604030504040204" pitchFamily="50" charset="-128"/>
              </a:rPr>
              <a:t> </a:t>
            </a: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 4</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7 2 1</a:t>
            </a:r>
            <a:r>
              <a:rPr lang="ja-JP" altLang="en-US" sz="1200" b="1" dirty="0">
                <a:latin typeface="Meiryo UI" panose="020B0604030504040204" pitchFamily="50" charset="-128"/>
                <a:ea typeface="Meiryo UI" panose="020B0604030504040204" pitchFamily="50" charset="-128"/>
              </a:rPr>
              <a:t> 　</a:t>
            </a: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E-mail</a:t>
            </a:r>
            <a:r>
              <a:rPr lang="ja-JP"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info@m-awaji.jp</a:t>
            </a:r>
          </a:p>
        </p:txBody>
      </p:sp>
      <p:pic>
        <p:nvPicPr>
          <p:cNvPr id="8" name="図 7">
            <a:extLst>
              <a:ext uri="{FF2B5EF4-FFF2-40B4-BE49-F238E27FC236}">
                <a16:creationId xmlns:a16="http://schemas.microsoft.com/office/drawing/2014/main" id="{A21130D1-AB90-3116-BEDE-1D04026818D7}"/>
              </a:ext>
            </a:extLst>
          </p:cNvPr>
          <p:cNvPicPr>
            <a:picLocks noChangeAspect="1"/>
          </p:cNvPicPr>
          <p:nvPr/>
        </p:nvPicPr>
        <p:blipFill>
          <a:blip r:embed="rId7"/>
          <a:stretch>
            <a:fillRect/>
          </a:stretch>
        </p:blipFill>
        <p:spPr>
          <a:xfrm>
            <a:off x="5513535" y="8098081"/>
            <a:ext cx="894625" cy="894625"/>
          </a:xfrm>
          <a:prstGeom prst="rect">
            <a:avLst/>
          </a:prstGeom>
        </p:spPr>
      </p:pic>
    </p:spTree>
    <p:extLst>
      <p:ext uri="{BB962C8B-B14F-4D97-AF65-F5344CB8AC3E}">
        <p14:creationId xmlns:p14="http://schemas.microsoft.com/office/powerpoint/2010/main" val="6411667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solidFill>
        <a:ln>
          <a:noFill/>
        </a:ln>
      </a:spPr>
      <a:bodyPr wrap="none" lIns="72000" tIns="108000" rIns="72000" bIns="72000" rtlCol="0">
        <a:spAutoFit/>
      </a:bodyPr>
      <a:lstStyle>
        <a:defPPr algn="ctr">
          <a:defRPr kumimoji="1" sz="14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62ABA8532B0FF41A1E02A35F64DA2D1" ma:contentTypeVersion="6" ma:contentTypeDescription="新しいドキュメントを作成します。" ma:contentTypeScope="" ma:versionID="6991699839a1db58ca89803df0fa5416">
  <xsd:schema xmlns:xsd="http://www.w3.org/2001/XMLSchema" xmlns:xs="http://www.w3.org/2001/XMLSchema" xmlns:p="http://schemas.microsoft.com/office/2006/metadata/properties" xmlns:ns2="6e1bc87c-fc06-49fb-8667-34f572c2dcb2" targetNamespace="http://schemas.microsoft.com/office/2006/metadata/properties" ma:root="true" ma:fieldsID="243f9cc30ccf8e9b5e02d15cc62eebbe" ns2:_="">
    <xsd:import namespace="6e1bc87c-fc06-49fb-8667-34f572c2dc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bc87c-fc06-49fb-8667-34f572c2dc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560602-5BFB-4BF6-BE09-35D86E74DD6E}">
  <ds:schemaRefs>
    <ds:schemaRef ds:uri="http://schemas.microsoft.com/sharepoint/v3/contenttype/forms"/>
  </ds:schemaRefs>
</ds:datastoreItem>
</file>

<file path=customXml/itemProps2.xml><?xml version="1.0" encoding="utf-8"?>
<ds:datastoreItem xmlns:ds="http://schemas.openxmlformats.org/officeDocument/2006/customXml" ds:itemID="{D00066DD-071A-4350-91B6-61E8511127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bc87c-fc06-49fb-8667-34f572c2dc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FBE302-FB64-46C3-BAC0-BE6793DF48C9}">
  <ds:schemaRefs>
    <ds:schemaRef ds:uri="http://schemas.microsoft.com/office/2006/metadata/properties"/>
    <ds:schemaRef ds:uri="http://www.w3.org/XML/1998/namespace"/>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6e1bc87c-fc06-49fb-8667-34f572c2dcb2"/>
  </ds:schemaRefs>
</ds:datastoreItem>
</file>

<file path=docProps/app.xml><?xml version="1.0" encoding="utf-8"?>
<Properties xmlns="http://schemas.openxmlformats.org/officeDocument/2006/extended-properties" xmlns:vt="http://schemas.openxmlformats.org/officeDocument/2006/docPropsVTypes">
  <TotalTime>20</TotalTime>
  <Words>344</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03スマートフォントUI</vt:lpstr>
      <vt:lpstr>Meiryo UI</vt:lpstr>
      <vt:lpstr>游ゴシック</vt:lpstr>
      <vt:lpstr>游ゴシック Medium</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k101ii69</dc:creator>
  <cp:lastModifiedBy>User</cp:lastModifiedBy>
  <cp:revision>41</cp:revision>
  <cp:lastPrinted>2022-06-07T23:19:40Z</cp:lastPrinted>
  <dcterms:modified xsi:type="dcterms:W3CDTF">2022-06-13T01:15:04Z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0x010100D62ABA8532B0FF41A1E02A35F64DA2D1</vt:lpwstr>
  </property>
</Properties>
</file>